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76" r:id="rId4"/>
    <p:sldId id="271" r:id="rId5"/>
    <p:sldId id="277" r:id="rId6"/>
    <p:sldId id="272" r:id="rId7"/>
    <p:sldId id="278" r:id="rId8"/>
    <p:sldId id="273" r:id="rId9"/>
    <p:sldId id="258" r:id="rId10"/>
    <p:sldId id="27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660"/>
  </p:normalViewPr>
  <p:slideViewPr>
    <p:cSldViewPr>
      <p:cViewPr>
        <p:scale>
          <a:sx n="100" d="100"/>
          <a:sy n="100" d="100"/>
        </p:scale>
        <p:origin x="-6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AEF30-8CE3-4A09-974D-36F10F42C06C}" type="datetimeFigureOut">
              <a:rPr lang="en-US" smtClean="0"/>
              <a:pPr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B7012-262E-434D-9D74-1905B6AFA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91D4-D21C-4A04-B6D8-7B74A7E80D04}" type="datetimeFigureOut">
              <a:rPr lang="en-US" smtClean="0"/>
              <a:pPr/>
              <a:t>9/25/2013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B3940-5399-4872-B66E-2FF161429B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lZeff1ECaU&amp;NR=1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youtube.com/watch?v=UA1ridJ3dTc&amp;feature=relat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4114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By Ray Bradbury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76962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Fahrenheit 451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fahrenheit 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799" y="3200400"/>
            <a:ext cx="2585269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continued</a:t>
            </a:r>
            <a:endParaRPr lang="en-US" dirty="0"/>
          </a:p>
        </p:txBody>
      </p:sp>
      <p:pic>
        <p:nvPicPr>
          <p:cNvPr id="3" name="Picture 2" descr="Ra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643952"/>
            <a:ext cx="2819400" cy="29854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676400"/>
            <a:ext cx="5867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 Many </a:t>
            </a:r>
            <a:r>
              <a:rPr lang="en-US" sz="2400" dirty="0"/>
              <a:t>of his stories have been televised on shows like </a:t>
            </a:r>
            <a:r>
              <a:rPr lang="en-US" sz="2400" i="1" dirty="0"/>
              <a:t>The </a:t>
            </a:r>
            <a:r>
              <a:rPr lang="en-US" sz="2400" i="1" dirty="0">
                <a:hlinkClick r:id="rId3"/>
              </a:rPr>
              <a:t>Twilight Zone</a:t>
            </a:r>
            <a:r>
              <a:rPr lang="en-US" sz="2400" i="1" dirty="0"/>
              <a:t>, Alfred Hitchcock Presents</a:t>
            </a:r>
            <a:r>
              <a:rPr lang="en-US" sz="2400" dirty="0"/>
              <a:t>, and the </a:t>
            </a:r>
            <a:r>
              <a:rPr lang="en-US" sz="2400" i="1" dirty="0">
                <a:hlinkClick r:id="rId4"/>
              </a:rPr>
              <a:t>Ray Bradbury Theater</a:t>
            </a:r>
            <a:r>
              <a:rPr lang="en-US" sz="2400" i="1" dirty="0" smtClean="0">
                <a:hlinkClick r:id="rId4"/>
              </a:rPr>
              <a:t>.</a:t>
            </a:r>
            <a:endParaRPr lang="en-US" sz="2400" i="1" dirty="0" smtClean="0"/>
          </a:p>
          <a:p>
            <a:endParaRPr lang="en-US" sz="2400" i="1" dirty="0" smtClean="0"/>
          </a:p>
          <a:p>
            <a:pPr>
              <a:buFont typeface="Wingdings" pitchFamily="2" charset="2"/>
              <a:buChar char="§"/>
            </a:pPr>
            <a:r>
              <a:rPr lang="en-US" sz="2400" i="1" dirty="0"/>
              <a:t> </a:t>
            </a:r>
            <a:r>
              <a:rPr lang="en-US" sz="2400" dirty="0"/>
              <a:t>The sheer volume of Bradbury's science fiction writing guarantees his </a:t>
            </a:r>
            <a:r>
              <a:rPr lang="en-US" sz="2400" dirty="0">
                <a:solidFill>
                  <a:schemeClr val="bg1"/>
                </a:solidFill>
              </a:rPr>
              <a:t>importance in </a:t>
            </a:r>
            <a:r>
              <a:rPr lang="en-US" sz="2400" dirty="0"/>
              <a:t>that genre.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8229600" cy="1143000"/>
          </a:xfrm>
        </p:spPr>
        <p:txBody>
          <a:bodyPr/>
          <a:lstStyle/>
          <a:p>
            <a:r>
              <a:rPr lang="en-US" dirty="0" smtClean="0"/>
              <a:t>About the Book</a:t>
            </a:r>
            <a:endParaRPr lang="en-US" dirty="0"/>
          </a:p>
        </p:txBody>
      </p:sp>
      <p:pic>
        <p:nvPicPr>
          <p:cNvPr id="3" name="Picture 2" descr="fahrenheit 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152400"/>
            <a:ext cx="1755673" cy="29027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066800"/>
            <a:ext cx="58674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2400" dirty="0" smtClean="0"/>
              <a:t> Ray Bradbury’s most well-known novel-first began as a short story (“The Fireman”), published in 1951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Turned into a novel and published in </a:t>
            </a:r>
            <a:r>
              <a:rPr lang="en-US" sz="2400" dirty="0"/>
              <a:t>1953 </a:t>
            </a:r>
            <a:r>
              <a:rPr lang="en-US" sz="2400" dirty="0" smtClean="0"/>
              <a:t>during the Cold War</a:t>
            </a:r>
            <a:endParaRPr lang="en-US" sz="2400" b="1" i="1" dirty="0" smtClean="0"/>
          </a:p>
          <a:p>
            <a:endParaRPr lang="en-US" sz="2400" u="sng" dirty="0" smtClean="0"/>
          </a:p>
          <a:p>
            <a:pPr lvl="0">
              <a:buFont typeface="Wingdings" pitchFamily="2" charset="2"/>
              <a:buChar char="§"/>
            </a:pPr>
            <a:r>
              <a:rPr lang="en-US" sz="2400" dirty="0" smtClean="0"/>
              <a:t>Takes place in a futuristic society; war is about to break out, but citizens are so “busy” they don’t notice or care</a:t>
            </a:r>
          </a:p>
          <a:p>
            <a:endParaRPr lang="en-US" sz="2400" u="sng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reflects Bradbury's concerns about </a:t>
            </a:r>
            <a:r>
              <a:rPr lang="en-US" sz="2400" b="1" dirty="0"/>
              <a:t>censorship</a:t>
            </a:r>
            <a:r>
              <a:rPr lang="en-US" sz="2400" dirty="0"/>
              <a:t> and conformity during a period when free expression of ideas could lead to social and economic </a:t>
            </a:r>
            <a:r>
              <a:rPr lang="en-US" sz="2400" dirty="0" smtClean="0"/>
              <a:t>ostracizing 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 Book burning </a:t>
            </a:r>
            <a:endParaRPr lang="en-US" sz="2400" dirty="0" smtClean="0"/>
          </a:p>
          <a:p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Memorization of </a:t>
            </a:r>
            <a:r>
              <a:rPr lang="en-US" sz="2400" dirty="0"/>
              <a:t>texts for </a:t>
            </a:r>
            <a:r>
              <a:rPr lang="en-US" sz="2400" dirty="0" smtClean="0"/>
              <a:t>preservation</a:t>
            </a:r>
            <a:endParaRPr lang="en-US" sz="2400" dirty="0"/>
          </a:p>
        </p:txBody>
      </p:sp>
      <p:pic>
        <p:nvPicPr>
          <p:cNvPr id="5" name="Picture 4" descr="451_no_thin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171826"/>
            <a:ext cx="2108200" cy="3557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uffyg\AppData\Local\Microsoft\Windows\Temporary Internet Files\Content.IE5\9MCXY0ZK\MC90043481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676514"/>
            <a:ext cx="5181486" cy="51814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Basic Values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4114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GOOD: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Mindless entertainment, volume, speed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TV takes place of human interaction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No interest in other people or literature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Society is </a:t>
            </a:r>
            <a:r>
              <a:rPr lang="en-US" sz="2400" i="1" dirty="0" smtClean="0"/>
              <a:t>completely </a:t>
            </a:r>
            <a:r>
              <a:rPr lang="en-US" sz="2400" dirty="0" smtClean="0"/>
              <a:t>ignorant of its past &amp; present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600200"/>
            <a:ext cx="4191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BAD: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Independent thought, questioning, time alone, nature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Books= forbidden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You </a:t>
            </a:r>
            <a:r>
              <a:rPr lang="en-US" sz="2400" i="1" dirty="0" smtClean="0"/>
              <a:t>must</a:t>
            </a:r>
            <a:r>
              <a:rPr lang="en-US" sz="2400" dirty="0" smtClean="0"/>
              <a:t> burn any home that contains books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You </a:t>
            </a:r>
            <a:r>
              <a:rPr lang="en-US" sz="2400" i="1" dirty="0" smtClean="0"/>
              <a:t>must </a:t>
            </a:r>
            <a:r>
              <a:rPr lang="en-US" sz="2400" dirty="0" smtClean="0"/>
              <a:t>imprison or kill people who own books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uffyg\AppData\Local\Microsoft\Windows\Temporary Internet Files\Content.IE5\8S23LZ6F\MC9002525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95600"/>
            <a:ext cx="4154021" cy="341543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Guy </a:t>
            </a:r>
            <a:r>
              <a:rPr lang="en-US" sz="2400" b="1" dirty="0" err="1" smtClean="0"/>
              <a:t>Montag</a:t>
            </a:r>
            <a:endParaRPr lang="en-US" sz="2400" b="1" dirty="0" smtClean="0"/>
          </a:p>
          <a:p>
            <a:r>
              <a:rPr lang="en-US" sz="2400" dirty="0" smtClean="0"/>
              <a:t>The central character of the novel and its hero. </a:t>
            </a:r>
            <a:r>
              <a:rPr lang="en-US" sz="2400" i="1" dirty="0" smtClean="0"/>
              <a:t>Fahrenheit 451</a:t>
            </a:r>
            <a:r>
              <a:rPr lang="en-US" sz="2400" dirty="0" smtClean="0"/>
              <a:t> is about the transformation of </a:t>
            </a:r>
            <a:r>
              <a:rPr lang="en-US" sz="2400" dirty="0" err="1" smtClean="0"/>
              <a:t>Montag</a:t>
            </a:r>
            <a:r>
              <a:rPr lang="en-US" sz="2400" dirty="0" smtClean="0"/>
              <a:t> from an obedient servant of the state to a questioning human being. As a fireman, </a:t>
            </a:r>
            <a:r>
              <a:rPr lang="en-US" sz="2400" dirty="0" err="1" smtClean="0"/>
              <a:t>Montag's</a:t>
            </a:r>
            <a:r>
              <a:rPr lang="en-US" sz="2400" dirty="0" smtClean="0"/>
              <a:t> job is not to put out fires but to start them, in order to burn books that are illegally harbored by wayward citizens.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 continued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8686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Mildred </a:t>
            </a:r>
            <a:r>
              <a:rPr lang="en-US" sz="2400" b="1" dirty="0" err="1" smtClean="0"/>
              <a:t>Montag</a:t>
            </a:r>
            <a:endParaRPr lang="en-US" sz="2400" b="1" dirty="0" smtClean="0"/>
          </a:p>
          <a:p>
            <a:r>
              <a:rPr lang="en-US" sz="2400" dirty="0" err="1" smtClean="0"/>
              <a:t>Montag's</a:t>
            </a:r>
            <a:r>
              <a:rPr lang="en-US" sz="2400" dirty="0" smtClean="0"/>
              <a:t> wife, Mildred, represents those who completely accept the basic beliefs of the society. 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Is a perfect citizen in this society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Craves constant entertainment and diversion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Avoids personal or emotional connections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Does not know how to communicate with </a:t>
            </a:r>
            <a:r>
              <a:rPr lang="en-US" sz="2400" dirty="0" err="1" smtClean="0"/>
              <a:t>Montag</a:t>
            </a:r>
            <a:r>
              <a:rPr lang="en-US" sz="2400" dirty="0" smtClean="0"/>
              <a:t>; does not</a:t>
            </a:r>
            <a:r>
              <a:rPr lang="en-US" sz="2400" i="1" dirty="0" smtClean="0"/>
              <a:t> desire </a:t>
            </a:r>
            <a:r>
              <a:rPr lang="en-US" sz="2400" dirty="0" smtClean="0"/>
              <a:t>communication with </a:t>
            </a:r>
            <a:r>
              <a:rPr lang="en-US" sz="2400" dirty="0" err="1" smtClean="0"/>
              <a:t>Montag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Associated with the language of death (tomb, mausoleum) and cold, rigid, lifeless things (marble, stone)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Mildred is empty of anything real or meaningful—especially evident in contrast to Clarisse </a:t>
            </a:r>
            <a:r>
              <a:rPr lang="en-US" sz="2400" dirty="0" err="1" smtClean="0"/>
              <a:t>McClellen</a:t>
            </a:r>
            <a:r>
              <a:rPr lang="en-US" sz="2400" dirty="0" smtClean="0"/>
              <a:t>. </a:t>
            </a:r>
            <a:endParaRPr lang="en-US" sz="2400" dirty="0" smtClean="0"/>
          </a:p>
        </p:txBody>
      </p:sp>
      <p:pic>
        <p:nvPicPr>
          <p:cNvPr id="3074" name="Picture 2" descr="C:\Users\duffyg\AppData\Local\Microsoft\Windows\Temporary Internet Files\Content.IE5\9MCXY0ZK\MC9003701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362200"/>
            <a:ext cx="1796796" cy="1634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duffyg\AppData\Local\Microsoft\Windows\Temporary Internet Files\Content.IE5\8S23LZ6F\MP9004486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07342"/>
            <a:ext cx="9144000" cy="295065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Characters continued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09600"/>
            <a:ext cx="9144000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Clarisse McClellan</a:t>
            </a:r>
            <a:endParaRPr lang="en-US" sz="2400" b="1" dirty="0" smtClean="0"/>
          </a:p>
          <a:p>
            <a:r>
              <a:rPr lang="en-US" sz="2400" dirty="0" smtClean="0"/>
              <a:t>A teenage girl who is a neighbor of </a:t>
            </a:r>
            <a:r>
              <a:rPr lang="en-US" sz="2400" dirty="0" err="1" smtClean="0"/>
              <a:t>Montag's</a:t>
            </a:r>
            <a:r>
              <a:rPr lang="en-US" sz="2400" dirty="0" smtClean="0"/>
              <a:t>. Clarisse represents innocence. She questions the rationale of the ideas that govern </a:t>
            </a:r>
            <a:r>
              <a:rPr lang="en-US" sz="2400" dirty="0" err="1" smtClean="0"/>
              <a:t>Montag's</a:t>
            </a:r>
            <a:r>
              <a:rPr lang="en-US" sz="2400" dirty="0" smtClean="0"/>
              <a:t> life and is the stimulus that makes </a:t>
            </a:r>
            <a:r>
              <a:rPr lang="en-US" sz="2400" dirty="0" err="1" smtClean="0"/>
              <a:t>Montag</a:t>
            </a:r>
            <a:r>
              <a:rPr lang="en-US" sz="2400" dirty="0" smtClean="0"/>
              <a:t> begin to doubt what he is doing. Clarisse is shown in contrast to </a:t>
            </a:r>
            <a:r>
              <a:rPr lang="en-US" sz="2400" dirty="0" err="1" smtClean="0"/>
              <a:t>Montag's</a:t>
            </a:r>
            <a:r>
              <a:rPr lang="en-US" sz="2400" dirty="0" smtClean="0"/>
              <a:t> wife, who totally accepts the values of the society </a:t>
            </a:r>
            <a:endParaRPr lang="en-US" sz="2400" dirty="0" smtClean="0"/>
          </a:p>
          <a:p>
            <a:endParaRPr lang="en-US" sz="2400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She enjoys everything she shouldn’t: nature, solitude, questioning things/ people around her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At school, Clarisse is an outcast; she does not enjoy the mindless activities everyone else loves: TV, sports, destruction, violence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“They” see her as a threat: she questions, she sees beyond shallow diversions. She must go to a psychiatrist; her uncle was jailed twice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 Continued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295400"/>
            <a:ext cx="8763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Captain Beatty</a:t>
            </a:r>
          </a:p>
          <a:p>
            <a:r>
              <a:rPr lang="en-US" sz="2400" dirty="0" smtClean="0"/>
              <a:t>The captain of the firefighters and </a:t>
            </a:r>
            <a:r>
              <a:rPr lang="en-US" sz="2400" dirty="0" err="1" smtClean="0"/>
              <a:t>Montag's</a:t>
            </a:r>
            <a:r>
              <a:rPr lang="en-US" sz="2400" dirty="0" smtClean="0"/>
              <a:t> superior. Beatty's character, who represents those who rationalize the </a:t>
            </a:r>
            <a:r>
              <a:rPr lang="en-US" sz="2400" dirty="0" err="1" smtClean="0"/>
              <a:t>bookburnings</a:t>
            </a:r>
            <a:r>
              <a:rPr lang="en-US" sz="2400" dirty="0" smtClean="0"/>
              <a:t> of the firemen, contrasts with </a:t>
            </a:r>
            <a:r>
              <a:rPr lang="en-US" sz="2400" dirty="0" err="1" smtClean="0"/>
              <a:t>Montag's</a:t>
            </a:r>
            <a:r>
              <a:rPr lang="en-US" sz="2400" dirty="0" smtClean="0"/>
              <a:t>. It is Beatty who explains the history of firefighting in the story and who fully embraces its justification, ironically quoting from literature to support his arguments.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Black and </a:t>
            </a:r>
            <a:r>
              <a:rPr lang="en-US" sz="2400" b="1" dirty="0" err="1" smtClean="0"/>
              <a:t>Stoneman</a:t>
            </a:r>
            <a:endParaRPr lang="en-US" sz="2400" b="1" dirty="0" smtClean="0"/>
          </a:p>
          <a:p>
            <a:r>
              <a:rPr lang="en-US" sz="2400" dirty="0" smtClean="0"/>
              <a:t>Fellow firemen. </a:t>
            </a:r>
          </a:p>
          <a:p>
            <a:endParaRPr lang="en-US" sz="2400" dirty="0" smtClean="0"/>
          </a:p>
          <a:p>
            <a:r>
              <a:rPr lang="en-US" sz="2400" b="1" dirty="0" smtClean="0"/>
              <a:t>Mrs. Bowles and Mrs. Clara Phelps</a:t>
            </a:r>
          </a:p>
          <a:p>
            <a:r>
              <a:rPr lang="en-US" sz="2400" dirty="0" smtClean="0"/>
              <a:t>Mildred </a:t>
            </a:r>
            <a:r>
              <a:rPr lang="en-US" sz="2400" dirty="0" err="1" smtClean="0"/>
              <a:t>Montag's</a:t>
            </a:r>
            <a:r>
              <a:rPr lang="en-US" sz="2400" dirty="0" smtClean="0"/>
              <a:t> friends. </a:t>
            </a:r>
            <a:endParaRPr lang="en-US" sz="2400" dirty="0" smtClean="0"/>
          </a:p>
        </p:txBody>
      </p:sp>
      <p:pic>
        <p:nvPicPr>
          <p:cNvPr id="5122" name="Picture 2" descr="C:\Users\duffyg\AppData\Local\Microsoft\Windows\Temporary Internet Files\Content.IE5\JEPF2ZLA\MC9000570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81400"/>
            <a:ext cx="1810512" cy="1068934"/>
          </a:xfrm>
          <a:prstGeom prst="rect">
            <a:avLst/>
          </a:prstGeom>
          <a:noFill/>
        </p:spPr>
      </p:pic>
      <p:pic>
        <p:nvPicPr>
          <p:cNvPr id="5126" name="Picture 6" descr="C:\Users\duffyg\AppData\Local\Microsoft\Windows\Temporary Internet Files\Content.IE5\9MCXY0ZK\MC9003895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105400"/>
            <a:ext cx="899770" cy="929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duffyg\AppData\Local\Microsoft\Windows\Temporary Internet Files\Content.IE5\8S23LZ6F\MC9000832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962400"/>
            <a:ext cx="1751012" cy="1657350"/>
          </a:xfrm>
          <a:prstGeom prst="rect">
            <a:avLst/>
          </a:prstGeom>
          <a:noFill/>
        </p:spPr>
      </p:pic>
      <p:pic>
        <p:nvPicPr>
          <p:cNvPr id="6146" name="Picture 2" descr="C:\Users\duffyg\AppData\Local\Microsoft\Windows\Temporary Internet Files\Content.IE5\8S23LZ6F\MM90004101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14400"/>
            <a:ext cx="1657350" cy="18192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Characters continued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0960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Professor Faber</a:t>
            </a:r>
          </a:p>
          <a:p>
            <a:r>
              <a:rPr lang="en-US" sz="2400" dirty="0" err="1"/>
              <a:t>Montag</a:t>
            </a:r>
            <a:r>
              <a:rPr lang="en-US" sz="2400" dirty="0"/>
              <a:t> met Faber, who is a retired English professor, in the </a:t>
            </a:r>
            <a:r>
              <a:rPr lang="en-US" sz="2400" dirty="0">
                <a:solidFill>
                  <a:schemeClr val="bg1"/>
                </a:solidFill>
              </a:rPr>
              <a:t>park a few </a:t>
            </a:r>
            <a:r>
              <a:rPr lang="en-US" sz="2400" dirty="0"/>
              <a:t>months prior to the events in the novel. After </a:t>
            </a:r>
            <a:r>
              <a:rPr lang="en-US" sz="2400" dirty="0" err="1"/>
              <a:t>Montag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bg1"/>
                </a:solidFill>
              </a:rPr>
              <a:t>begins doubting </a:t>
            </a:r>
            <a:r>
              <a:rPr lang="en-US" sz="2400" dirty="0"/>
              <a:t>his role as a fireman, he turns to Faber for guidance</a:t>
            </a:r>
            <a:r>
              <a:rPr lang="en-US" sz="2400" dirty="0" smtClean="0"/>
              <a:t>.</a:t>
            </a:r>
          </a:p>
          <a:p>
            <a:endParaRPr lang="en-US" sz="2400" u="sng" dirty="0"/>
          </a:p>
          <a:p>
            <a:r>
              <a:rPr lang="en-US" sz="2400" b="1" dirty="0"/>
              <a:t>Granger</a:t>
            </a:r>
          </a:p>
          <a:p>
            <a:r>
              <a:rPr lang="en-US" sz="2400" dirty="0" smtClean="0"/>
              <a:t>Granger is one of the book people who live in the woods. He introduces </a:t>
            </a:r>
            <a:r>
              <a:rPr lang="en-US" sz="2400" dirty="0" err="1"/>
              <a:t>Montag</a:t>
            </a:r>
            <a:r>
              <a:rPr lang="en-US" sz="2400" dirty="0"/>
              <a:t> to a number of the book </a:t>
            </a:r>
            <a:r>
              <a:rPr lang="en-US" sz="2400" dirty="0" smtClean="0"/>
              <a:t>people</a:t>
            </a:r>
            <a:r>
              <a:rPr lang="en-US" sz="2400" dirty="0" smtClean="0"/>
              <a:t>.</a:t>
            </a:r>
          </a:p>
          <a:p>
            <a:endParaRPr lang="en-US" sz="2400" u="sng" dirty="0" smtClean="0"/>
          </a:p>
          <a:p>
            <a:r>
              <a:rPr lang="en-US" sz="2400" b="1" dirty="0" smtClean="0"/>
              <a:t>Mechanical Hound</a:t>
            </a:r>
          </a:p>
          <a:p>
            <a:r>
              <a:rPr lang="en-US" sz="2400" dirty="0" smtClean="0"/>
              <a:t>A robotic dog that </a:t>
            </a:r>
            <a:r>
              <a:rPr lang="en-US" sz="2400" dirty="0" smtClean="0">
                <a:solidFill>
                  <a:schemeClr val="bg1"/>
                </a:solidFill>
              </a:rPr>
              <a:t>can detect the </a:t>
            </a:r>
            <a:r>
              <a:rPr lang="en-US" sz="2400" dirty="0" smtClean="0"/>
              <a:t>location of illegal books and is also able to destroy </a:t>
            </a:r>
            <a:r>
              <a:rPr lang="en-US" sz="2400" dirty="0" smtClean="0">
                <a:solidFill>
                  <a:schemeClr val="bg1"/>
                </a:solidFill>
              </a:rPr>
              <a:t>people. With the representation </a:t>
            </a:r>
            <a:r>
              <a:rPr lang="en-US" sz="2400" dirty="0" smtClean="0"/>
              <a:t>of the Mechanical Hound, Bradbury </a:t>
            </a:r>
            <a:r>
              <a:rPr lang="en-US" sz="2400" dirty="0" smtClean="0">
                <a:solidFill>
                  <a:schemeClr val="bg1"/>
                </a:solidFill>
              </a:rPr>
              <a:t>is able to convey </a:t>
            </a:r>
            <a:r>
              <a:rPr lang="en-US" sz="2400" dirty="0" smtClean="0"/>
              <a:t>how technological advances can be used for destructive purposes. </a:t>
            </a:r>
          </a:p>
          <a:p>
            <a:endParaRPr lang="en-US" sz="2400" u="sng" dirty="0" smtClean="0"/>
          </a:p>
          <a:p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pic>
        <p:nvPicPr>
          <p:cNvPr id="3" name="Picture 2" descr="raybradbury_close_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599" y="685800"/>
            <a:ext cx="2267605" cy="16642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524000"/>
            <a:ext cx="5943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Born 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August 22, 1920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in Waukegan, Illinois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 smtClean="0"/>
              <a:t>Died June 5, 2012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/>
              <a:t> Many of his stories are set in towns similar to Waukegan</a:t>
            </a:r>
            <a:r>
              <a:rPr lang="en-US" sz="2400" dirty="0" smtClean="0"/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2400" dirty="0"/>
              <a:t>As a young child he was exposed to the horror movies of the period, such as </a:t>
            </a:r>
            <a:r>
              <a:rPr lang="en-US" sz="2400" i="1" dirty="0"/>
              <a:t>The Phantom of the Opera</a:t>
            </a:r>
            <a:r>
              <a:rPr lang="en-US" sz="2400" dirty="0"/>
              <a:t> and </a:t>
            </a:r>
            <a:r>
              <a:rPr lang="en-US" sz="2400" i="1" dirty="0"/>
              <a:t>The Hunchback of Notre Dame</a:t>
            </a:r>
            <a:r>
              <a:rPr lang="en-US" sz="2400" i="1" dirty="0" smtClean="0"/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2400" dirty="0" smtClean="0"/>
              <a:t>Like </a:t>
            </a:r>
            <a:r>
              <a:rPr lang="en-US" sz="2400" dirty="0" err="1" smtClean="0"/>
              <a:t>Montag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i="1" dirty="0"/>
              <a:t>Fahrenheit 451,</a:t>
            </a:r>
            <a:r>
              <a:rPr lang="en-US" sz="2400" dirty="0"/>
              <a:t> the heroes of these stories are social outcasts</a:t>
            </a:r>
            <a:r>
              <a:rPr lang="en-US" sz="2400" dirty="0" smtClean="0"/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sz="2400" dirty="0"/>
              <a:t>He began writing stories at the age of fifteen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" name="Picture 5" descr="451_though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199" y="2819400"/>
            <a:ext cx="2355371" cy="357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771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About the Book</vt:lpstr>
      <vt:lpstr>Basic Values</vt:lpstr>
      <vt:lpstr>Characters</vt:lpstr>
      <vt:lpstr>Characters continued</vt:lpstr>
      <vt:lpstr>Characters continued</vt:lpstr>
      <vt:lpstr>Characters Continued</vt:lpstr>
      <vt:lpstr>Characters continued</vt:lpstr>
      <vt:lpstr>About the Author</vt:lpstr>
      <vt:lpstr>Author continued</vt:lpstr>
    </vt:vector>
  </TitlesOfParts>
  <Company>PTSD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36</cp:revision>
  <dcterms:created xsi:type="dcterms:W3CDTF">2010-01-03T20:26:38Z</dcterms:created>
  <dcterms:modified xsi:type="dcterms:W3CDTF">2013-09-25T12:41:31Z</dcterms:modified>
</cp:coreProperties>
</file>