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99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2FF"/>
          </a:solidFill>
        </a:fill>
      </a:tcStyle>
    </a:wholeTbl>
    <a:band2H>
      <a:tcTxStyle/>
      <a:tcStyle>
        <a:tcBdr/>
        <a:fill>
          <a:solidFill>
            <a:srgbClr val="E7EA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99"/>
              </a:solidFill>
              <a:prstDash val="solid"/>
              <a:round/>
            </a:ln>
          </a:top>
          <a:bottom>
            <a:ln w="254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99"/>
              </a:solidFill>
              <a:prstDash val="solid"/>
              <a:round/>
            </a:ln>
          </a:top>
          <a:bottom>
            <a:ln w="25400" cap="flat">
              <a:solidFill>
                <a:srgbClr val="0000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99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DD"/>
          </a:solidFill>
        </a:fill>
      </a:tcStyle>
    </a:wholeTbl>
    <a:band2H>
      <a:tcTxStyle/>
      <a:tcStyle>
        <a:tcBdr/>
        <a:fill>
          <a:solidFill>
            <a:srgbClr val="E6E6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Blip>
                <a:blip r:embed="rId2"/>
              </a:buBlip>
            </a:lvl1pPr>
            <a:lvl3pPr>
              <a:buBlip>
                <a:blip r:embed="rId3"/>
              </a:buBlip>
            </a:lvl3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99"/>
            </a:gs>
            <a:gs pos="100000">
              <a:srgbClr val="000058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"/>
          <p:cNvGrpSpPr/>
          <p:nvPr/>
        </p:nvGrpSpPr>
        <p:grpSpPr>
          <a:xfrm>
            <a:off x="-1" y="-1"/>
            <a:ext cx="9145589" cy="6856414"/>
            <a:chOff x="0" y="0"/>
            <a:chExt cx="9145587" cy="6856412"/>
          </a:xfrm>
        </p:grpSpPr>
        <p:sp>
          <p:nvSpPr>
            <p:cNvPr id="2" name="Shape"/>
            <p:cNvSpPr/>
            <p:nvPr/>
          </p:nvSpPr>
          <p:spPr>
            <a:xfrm>
              <a:off x="0" y="19050"/>
              <a:ext cx="9140826" cy="519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015" y="11985"/>
                  </a:moveTo>
                  <a:lnTo>
                    <a:pt x="0" y="0"/>
                  </a:lnTo>
                  <a:lnTo>
                    <a:pt x="0" y="3445"/>
                  </a:lnTo>
                  <a:lnTo>
                    <a:pt x="11428" y="13054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015" y="11985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1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Shape"/>
            <p:cNvSpPr/>
            <p:nvPr/>
          </p:nvSpPr>
          <p:spPr>
            <a:xfrm>
              <a:off x="236537" y="0"/>
              <a:ext cx="8904289" cy="51482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20" y="11416"/>
                  </a:moveTo>
                  <a:lnTo>
                    <a:pt x="1665" y="0"/>
                  </a:lnTo>
                  <a:lnTo>
                    <a:pt x="0" y="0"/>
                  </a:lnTo>
                  <a:lnTo>
                    <a:pt x="11922" y="11896"/>
                  </a:lnTo>
                  <a:lnTo>
                    <a:pt x="21600" y="21600"/>
                  </a:lnTo>
                  <a:lnTo>
                    <a:pt x="21600" y="21560"/>
                  </a:lnTo>
                  <a:lnTo>
                    <a:pt x="12220" y="114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5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/>
            <p:cNvSpPr/>
            <p:nvPr/>
          </p:nvSpPr>
          <p:spPr>
            <a:xfrm>
              <a:off x="0" y="5449887"/>
              <a:ext cx="6410325" cy="303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550"/>
                  </a:moveTo>
                  <a:lnTo>
                    <a:pt x="21600" y="21600"/>
                  </a:lnTo>
                  <a:lnTo>
                    <a:pt x="21600" y="16200"/>
                  </a:lnTo>
                  <a:lnTo>
                    <a:pt x="0" y="0"/>
                  </a:lnTo>
                  <a:lnTo>
                    <a:pt x="0" y="1755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1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/>
            <p:cNvSpPr/>
            <p:nvPr/>
          </p:nvSpPr>
          <p:spPr>
            <a:xfrm>
              <a:off x="6410325" y="5678487"/>
              <a:ext cx="2730500" cy="1031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19636"/>
                  </a:lnTo>
                  <a:lnTo>
                    <a:pt x="0" y="0"/>
                  </a:lnTo>
                  <a:lnTo>
                    <a:pt x="0" y="15709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8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/>
            <p:cNvSpPr/>
            <p:nvPr/>
          </p:nvSpPr>
          <p:spPr>
            <a:xfrm>
              <a:off x="0" y="5915025"/>
              <a:ext cx="7594601" cy="52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5055"/>
                  </a:lnTo>
                  <a:lnTo>
                    <a:pt x="21600" y="0"/>
                  </a:lnTo>
                  <a:lnTo>
                    <a:pt x="0" y="7025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7D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/>
            <p:cNvSpPr/>
            <p:nvPr/>
          </p:nvSpPr>
          <p:spPr>
            <a:xfrm>
              <a:off x="7594600" y="5876925"/>
              <a:ext cx="1546226" cy="1603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265"/>
                  </a:moveTo>
                  <a:lnTo>
                    <a:pt x="21600" y="0"/>
                  </a:lnTo>
                  <a:lnTo>
                    <a:pt x="0" y="5133"/>
                  </a:lnTo>
                  <a:lnTo>
                    <a:pt x="0" y="21600"/>
                  </a:lnTo>
                  <a:lnTo>
                    <a:pt x="21600" y="10265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Triangle"/>
            <p:cNvSpPr/>
            <p:nvPr/>
          </p:nvSpPr>
          <p:spPr>
            <a:xfrm>
              <a:off x="5745162" y="6056312"/>
              <a:ext cx="3395664" cy="314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7018"/>
                  </a:lnTo>
                  <a:lnTo>
                    <a:pt x="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/>
            <p:cNvSpPr/>
            <p:nvPr/>
          </p:nvSpPr>
          <p:spPr>
            <a:xfrm>
              <a:off x="0" y="6303962"/>
              <a:ext cx="5745163" cy="552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854" y="21600"/>
                  </a:lnTo>
                  <a:lnTo>
                    <a:pt x="21600" y="2607"/>
                  </a:lnTo>
                  <a:lnTo>
                    <a:pt x="21600" y="0"/>
                  </a:lnTo>
                  <a:lnTo>
                    <a:pt x="0" y="16386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6F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/>
            <p:cNvSpPr/>
            <p:nvPr/>
          </p:nvSpPr>
          <p:spPr>
            <a:xfrm>
              <a:off x="3328987" y="6418262"/>
              <a:ext cx="3990976" cy="43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25" y="21600"/>
                  </a:moveTo>
                  <a:lnTo>
                    <a:pt x="21600" y="15965"/>
                  </a:lnTo>
                  <a:lnTo>
                    <a:pt x="19395" y="0"/>
                  </a:lnTo>
                  <a:lnTo>
                    <a:pt x="0" y="21600"/>
                  </a:lnTo>
                  <a:lnTo>
                    <a:pt x="18725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1" name="Shape"/>
            <p:cNvSpPr/>
            <p:nvPr/>
          </p:nvSpPr>
          <p:spPr>
            <a:xfrm>
              <a:off x="6911975" y="6142037"/>
              <a:ext cx="2228851" cy="60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7200"/>
                  </a:moveTo>
                  <a:lnTo>
                    <a:pt x="21600" y="0"/>
                  </a:lnTo>
                  <a:lnTo>
                    <a:pt x="0" y="9943"/>
                  </a:lnTo>
                  <a:lnTo>
                    <a:pt x="3951" y="21600"/>
                  </a:lnTo>
                  <a:lnTo>
                    <a:pt x="21600" y="72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8089C"/>
                </a:gs>
                <a:gs pos="100000">
                  <a:srgbClr val="000099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2" name="Triangle"/>
            <p:cNvSpPr/>
            <p:nvPr/>
          </p:nvSpPr>
          <p:spPr>
            <a:xfrm>
              <a:off x="7985125" y="5002212"/>
              <a:ext cx="115570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54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/>
            <p:cNvSpPr/>
            <p:nvPr/>
          </p:nvSpPr>
          <p:spPr>
            <a:xfrm>
              <a:off x="0" y="2359025"/>
              <a:ext cx="7985125" cy="26527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30"/>
                  </a:moveTo>
                  <a:lnTo>
                    <a:pt x="21600" y="21600"/>
                  </a:lnTo>
                  <a:lnTo>
                    <a:pt x="21600" y="21522"/>
                  </a:lnTo>
                  <a:lnTo>
                    <a:pt x="0" y="0"/>
                  </a:lnTo>
                  <a:lnTo>
                    <a:pt x="0" y="93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53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Shape"/>
            <p:cNvSpPr/>
            <p:nvPr/>
          </p:nvSpPr>
          <p:spPr>
            <a:xfrm>
              <a:off x="7985125" y="4840287"/>
              <a:ext cx="1155701" cy="5048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1192"/>
                  </a:lnTo>
                  <a:lnTo>
                    <a:pt x="0" y="0"/>
                  </a:lnTo>
                  <a:lnTo>
                    <a:pt x="0" y="3668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8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Shape"/>
            <p:cNvSpPr/>
            <p:nvPr/>
          </p:nvSpPr>
          <p:spPr>
            <a:xfrm>
              <a:off x="0" y="1454150"/>
              <a:ext cx="7985125" cy="3471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909"/>
                  </a:moveTo>
                  <a:lnTo>
                    <a:pt x="21600" y="21600"/>
                  </a:lnTo>
                  <a:lnTo>
                    <a:pt x="21600" y="21067"/>
                  </a:lnTo>
                  <a:lnTo>
                    <a:pt x="0" y="0"/>
                  </a:lnTo>
                  <a:lnTo>
                    <a:pt x="0" y="390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6" name="Shape"/>
            <p:cNvSpPr/>
            <p:nvPr/>
          </p:nvSpPr>
          <p:spPr>
            <a:xfrm>
              <a:off x="3641725" y="0"/>
              <a:ext cx="5014913" cy="43259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477" y="21600"/>
                  </a:lnTo>
                  <a:lnTo>
                    <a:pt x="21600" y="21418"/>
                  </a:lnTo>
                  <a:lnTo>
                    <a:pt x="69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6B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7" name="Shape"/>
            <p:cNvSpPr/>
            <p:nvPr/>
          </p:nvSpPr>
          <p:spPr>
            <a:xfrm>
              <a:off x="8628062" y="4289425"/>
              <a:ext cx="512763" cy="474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18999"/>
                  </a:lnTo>
                  <a:lnTo>
                    <a:pt x="1204" y="0"/>
                  </a:lnTo>
                  <a:lnTo>
                    <a:pt x="0" y="1662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F0F9F"/>
                </a:gs>
                <a:gs pos="100000">
                  <a:srgbClr val="00009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8" name="Shape"/>
            <p:cNvSpPr/>
            <p:nvPr/>
          </p:nvSpPr>
          <p:spPr>
            <a:xfrm>
              <a:off x="8694737" y="4108450"/>
              <a:ext cx="446088" cy="5318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11155"/>
                  </a:lnTo>
                  <a:lnTo>
                    <a:pt x="7379" y="0"/>
                  </a:lnTo>
                  <a:lnTo>
                    <a:pt x="0" y="5803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99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9" name="Shape"/>
            <p:cNvSpPr/>
            <p:nvPr/>
          </p:nvSpPr>
          <p:spPr>
            <a:xfrm>
              <a:off x="3895725" y="0"/>
              <a:ext cx="4951413" cy="4251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936" y="21600"/>
                  </a:lnTo>
                  <a:lnTo>
                    <a:pt x="21600" y="20875"/>
                  </a:lnTo>
                  <a:lnTo>
                    <a:pt x="265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47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22" name="Group"/>
            <p:cNvGrpSpPr/>
            <p:nvPr/>
          </p:nvGrpSpPr>
          <p:grpSpPr>
            <a:xfrm>
              <a:off x="8931275" y="4022725"/>
              <a:ext cx="209550" cy="209550"/>
              <a:chOff x="0" y="0"/>
              <a:chExt cx="209550" cy="209550"/>
            </a:xfrm>
          </p:grpSpPr>
          <p:sp>
            <p:nvSpPr>
              <p:cNvPr id="20" name="Line"/>
              <p:cNvSpPr/>
              <p:nvPr/>
            </p:nvSpPr>
            <p:spPr>
              <a:xfrm flipH="1" flipV="1">
                <a:off x="0" y="0"/>
                <a:ext cx="209550" cy="209550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21" name="Line"/>
              <p:cNvSpPr/>
              <p:nvPr/>
            </p:nvSpPr>
            <p:spPr>
              <a:xfrm>
                <a:off x="0" y="-1"/>
                <a:ext cx="209550" cy="20955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23" name="Triangle"/>
            <p:cNvSpPr/>
            <p:nvPr/>
          </p:nvSpPr>
          <p:spPr>
            <a:xfrm>
              <a:off x="4940300" y="0"/>
              <a:ext cx="3990975" cy="4022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56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4F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4" name="Shape"/>
            <p:cNvSpPr/>
            <p:nvPr/>
          </p:nvSpPr>
          <p:spPr>
            <a:xfrm>
              <a:off x="5537200" y="0"/>
              <a:ext cx="3489326" cy="393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482" y="21600"/>
                  </a:lnTo>
                  <a:lnTo>
                    <a:pt x="21600" y="21548"/>
                  </a:lnTo>
                  <a:lnTo>
                    <a:pt x="311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5" name="Shape"/>
            <p:cNvSpPr/>
            <p:nvPr/>
          </p:nvSpPr>
          <p:spPr>
            <a:xfrm>
              <a:off x="9007475" y="3927475"/>
              <a:ext cx="13335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20250"/>
                  </a:lnTo>
                  <a:lnTo>
                    <a:pt x="3086" y="0"/>
                  </a:lnTo>
                  <a:lnTo>
                    <a:pt x="0" y="135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717A2"/>
                </a:gs>
                <a:gs pos="100000">
                  <a:srgbClr val="00009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6" name="Shape"/>
            <p:cNvSpPr/>
            <p:nvPr/>
          </p:nvSpPr>
          <p:spPr>
            <a:xfrm>
              <a:off x="8894762" y="1349375"/>
              <a:ext cx="246063" cy="819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600" y="8540"/>
                  </a:lnTo>
                  <a:lnTo>
                    <a:pt x="10730" y="0"/>
                  </a:lnTo>
                  <a:lnTo>
                    <a:pt x="0" y="8037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Shape"/>
            <p:cNvSpPr/>
            <p:nvPr/>
          </p:nvSpPr>
          <p:spPr>
            <a:xfrm>
              <a:off x="8107362" y="0"/>
              <a:ext cx="909638" cy="16541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702" y="21600"/>
                  </a:lnTo>
                  <a:lnTo>
                    <a:pt x="21600" y="17624"/>
                  </a:lnTo>
                  <a:lnTo>
                    <a:pt x="9445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8" name="Shape"/>
            <p:cNvSpPr/>
            <p:nvPr/>
          </p:nvSpPr>
          <p:spPr>
            <a:xfrm>
              <a:off x="8589962" y="0"/>
              <a:ext cx="541338" cy="1263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121" y="0"/>
                  </a:moveTo>
                  <a:lnTo>
                    <a:pt x="0" y="0"/>
                  </a:lnTo>
                  <a:lnTo>
                    <a:pt x="18179" y="21600"/>
                  </a:lnTo>
                  <a:lnTo>
                    <a:pt x="21600" y="17697"/>
                  </a:lnTo>
                  <a:lnTo>
                    <a:pt x="9121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5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9" name="Shape"/>
            <p:cNvSpPr/>
            <p:nvPr/>
          </p:nvSpPr>
          <p:spPr>
            <a:xfrm>
              <a:off x="9045575" y="1036637"/>
              <a:ext cx="95250" cy="493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9969"/>
                  </a:moveTo>
                  <a:lnTo>
                    <a:pt x="21600" y="21600"/>
                  </a:lnTo>
                  <a:lnTo>
                    <a:pt x="21600" y="415"/>
                  </a:lnTo>
                  <a:lnTo>
                    <a:pt x="19440" y="0"/>
                  </a:lnTo>
                  <a:lnTo>
                    <a:pt x="0" y="9969"/>
                  </a:lnTo>
                  <a:close/>
                </a:path>
              </a:pathLst>
            </a:custGeom>
            <a:solidFill>
              <a:srgbClr val="00008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"/>
            <p:cNvSpPr/>
            <p:nvPr/>
          </p:nvSpPr>
          <p:spPr>
            <a:xfrm>
              <a:off x="3175" y="2541587"/>
              <a:ext cx="9131300" cy="295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4299"/>
                  </a:moveTo>
                  <a:lnTo>
                    <a:pt x="21600" y="21600"/>
                  </a:lnTo>
                  <a:lnTo>
                    <a:pt x="21600" y="21252"/>
                  </a:lnTo>
                  <a:lnTo>
                    <a:pt x="0" y="0"/>
                  </a:lnTo>
                  <a:lnTo>
                    <a:pt x="0" y="429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61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1" name="Triangle"/>
            <p:cNvSpPr/>
            <p:nvPr/>
          </p:nvSpPr>
          <p:spPr>
            <a:xfrm>
              <a:off x="9132887" y="552767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18FF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2" name="Shape"/>
            <p:cNvSpPr/>
            <p:nvPr/>
          </p:nvSpPr>
          <p:spPr>
            <a:xfrm>
              <a:off x="3175" y="3416300"/>
              <a:ext cx="9131300" cy="2122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5913"/>
                  </a:moveTo>
                  <a:lnTo>
                    <a:pt x="21600" y="21600"/>
                  </a:lnTo>
                  <a:lnTo>
                    <a:pt x="21600" y="21503"/>
                  </a:lnTo>
                  <a:lnTo>
                    <a:pt x="0" y="0"/>
                  </a:lnTo>
                  <a:lnTo>
                    <a:pt x="0" y="591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5D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3" name="Shape"/>
            <p:cNvSpPr/>
            <p:nvPr/>
          </p:nvSpPr>
          <p:spPr>
            <a:xfrm>
              <a:off x="3175" y="5043487"/>
              <a:ext cx="9131300" cy="657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504"/>
                  </a:moveTo>
                  <a:lnTo>
                    <a:pt x="21600" y="21600"/>
                  </a:lnTo>
                  <a:lnTo>
                    <a:pt x="21600" y="20974"/>
                  </a:lnTo>
                  <a:lnTo>
                    <a:pt x="0" y="0"/>
                  </a:lnTo>
                  <a:lnTo>
                    <a:pt x="0" y="2504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82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4" name="Shape"/>
            <p:cNvSpPr/>
            <p:nvPr/>
          </p:nvSpPr>
          <p:spPr>
            <a:xfrm>
              <a:off x="2058987" y="0"/>
              <a:ext cx="7075488" cy="5043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437"/>
                  </a:lnTo>
                  <a:lnTo>
                    <a:pt x="60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4A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5" name="Shape"/>
            <p:cNvSpPr/>
            <p:nvPr/>
          </p:nvSpPr>
          <p:spPr>
            <a:xfrm>
              <a:off x="5272087" y="0"/>
              <a:ext cx="3862389" cy="41497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50"/>
                  </a:lnTo>
                  <a:lnTo>
                    <a:pt x="587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82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6" name="Shape"/>
            <p:cNvSpPr/>
            <p:nvPr/>
          </p:nvSpPr>
          <p:spPr>
            <a:xfrm>
              <a:off x="6270625" y="0"/>
              <a:ext cx="2863850" cy="391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2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9706"/>
                  </a:lnTo>
                  <a:lnTo>
                    <a:pt x="21528" y="19706"/>
                  </a:lnTo>
                  <a:lnTo>
                    <a:pt x="582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80"/>
                </a:gs>
                <a:gs pos="100000">
                  <a:srgbClr val="000065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7" name="Shape"/>
            <p:cNvSpPr/>
            <p:nvPr/>
          </p:nvSpPr>
          <p:spPr>
            <a:xfrm>
              <a:off x="7173912" y="0"/>
              <a:ext cx="1960564" cy="3292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225"/>
                  </a:lnTo>
                  <a:lnTo>
                    <a:pt x="736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58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8" name="Shape"/>
            <p:cNvSpPr/>
            <p:nvPr/>
          </p:nvSpPr>
          <p:spPr>
            <a:xfrm>
              <a:off x="7451725" y="0"/>
              <a:ext cx="1682750" cy="307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21533"/>
                  </a:lnTo>
                  <a:lnTo>
                    <a:pt x="1102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6F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9" name="Shape"/>
            <p:cNvSpPr/>
            <p:nvPr/>
          </p:nvSpPr>
          <p:spPr>
            <a:xfrm>
              <a:off x="7907337" y="0"/>
              <a:ext cx="1227138" cy="2360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0816"/>
                  </a:moveTo>
                  <a:lnTo>
                    <a:pt x="1177" y="0"/>
                  </a:lnTo>
                  <a:lnTo>
                    <a:pt x="0" y="0"/>
                  </a:lnTo>
                  <a:lnTo>
                    <a:pt x="21600" y="21600"/>
                  </a:lnTo>
                  <a:lnTo>
                    <a:pt x="21600" y="2081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99"/>
                </a:gs>
                <a:gs pos="100000">
                  <a:srgbClr val="000079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2" name="Group"/>
            <p:cNvGrpSpPr/>
            <p:nvPr/>
          </p:nvGrpSpPr>
          <p:grpSpPr>
            <a:xfrm>
              <a:off x="-1" y="2590800"/>
              <a:ext cx="9140827" cy="2949575"/>
              <a:chOff x="0" y="0"/>
              <a:chExt cx="9140825" cy="2949575"/>
            </a:xfrm>
          </p:grpSpPr>
          <p:sp>
            <p:nvSpPr>
              <p:cNvPr id="40" name="Shape"/>
              <p:cNvSpPr/>
              <p:nvPr/>
            </p:nvSpPr>
            <p:spPr>
              <a:xfrm>
                <a:off x="-1" y="0"/>
                <a:ext cx="5826127" cy="20843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6021"/>
                    </a:lnTo>
                    <a:lnTo>
                      <a:pt x="21458" y="21600"/>
                    </a:lnTo>
                    <a:lnTo>
                      <a:pt x="21529" y="20317"/>
                    </a:lnTo>
                    <a:lnTo>
                      <a:pt x="21600" y="19132"/>
                    </a:lnTo>
                    <a:lnTo>
                      <a:pt x="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000099"/>
                  </a:gs>
                  <a:gs pos="100000">
                    <a:srgbClr val="00006F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41" name="Shape"/>
              <p:cNvSpPr/>
              <p:nvPr/>
            </p:nvSpPr>
            <p:spPr>
              <a:xfrm>
                <a:off x="5788025" y="1846262"/>
                <a:ext cx="3352801" cy="11033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68"/>
                    </a:moveTo>
                    <a:lnTo>
                      <a:pt x="246" y="0"/>
                    </a:lnTo>
                    <a:lnTo>
                      <a:pt x="123" y="2238"/>
                    </a:lnTo>
                    <a:lnTo>
                      <a:pt x="0" y="4662"/>
                    </a:lnTo>
                    <a:lnTo>
                      <a:pt x="21600" y="21600"/>
                    </a:lnTo>
                    <a:lnTo>
                      <a:pt x="21600" y="2066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1717A2"/>
                  </a:gs>
                  <a:gs pos="100000">
                    <a:srgbClr val="000099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>
            <a:lvl1pPr>
              <a:buBlip>
                <a:blip r:embed="rId4"/>
              </a:buBlip>
            </a:lvl1pPr>
            <a:lvl3pPr>
              <a:buBlip>
                <a:blip r:embed="rId5"/>
              </a:buBlip>
            </a:lvl3pPr>
            <a:lvl5pPr>
              <a:buBlip>
                <a:blip r:embed="rId4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413144" y="6436583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Blip>
          <a:blip r:embed="rId4"/>
        </a:buBlip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Blip>
          <a:blip r:embed="rId5"/>
        </a:buBlip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Blip>
          <a:blip r:embed="rId4"/>
        </a:buBlip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None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None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None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90000"/>
        <a:buFontTx/>
        <a:buNone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effectLst>
            <a:outerShdw blurRad="12700" dist="25400" dir="2700000" rotWithShape="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Background on Greek Drama and Oedipus Rex  by Sophocles"/>
          <p:cNvSpPr txBox="1">
            <a:spLocks noGrp="1"/>
          </p:cNvSpPr>
          <p:nvPr>
            <p:ph type="title" idx="4294967295"/>
          </p:nvPr>
        </p:nvSpPr>
        <p:spPr>
          <a:xfrm>
            <a:off x="609600" y="533400"/>
            <a:ext cx="8229600" cy="1905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877823">
              <a:defRPr sz="4224">
                <a:effectLst>
                  <a:outerShdw blurRad="12192" dist="24384" dir="2700000" rotWithShape="0">
                    <a:srgbClr val="000000"/>
                  </a:outerShdw>
                </a:effectLst>
              </a:defRPr>
            </a:pPr>
            <a:r>
              <a:rPr dirty="0"/>
              <a:t>Background on Greek Drama and </a:t>
            </a:r>
            <a:r>
              <a:rPr lang="en-US" i="1" dirty="0" smtClean="0"/>
              <a:t>Antigone</a:t>
            </a:r>
            <a:r>
              <a:rPr i="1" dirty="0"/>
              <a:t/>
            </a:r>
            <a:br>
              <a:rPr i="1" dirty="0"/>
            </a:br>
            <a:r>
              <a:rPr dirty="0"/>
              <a:t>by Sophocles</a:t>
            </a:r>
          </a:p>
        </p:txBody>
      </p:sp>
      <p:pic>
        <p:nvPicPr>
          <p:cNvPr id="72" name="sophocles" descr="sophocles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52800" y="2743200"/>
            <a:ext cx="2755900" cy="3921125"/>
          </a:xfrm>
          <a:prstGeom prst="rect">
            <a:avLst/>
          </a:prstGeom>
          <a:ln w="12700">
            <a:miter lim="400000"/>
          </a:ln>
        </p:spPr>
      </p:pic>
      <p:pic>
        <p:nvPicPr>
          <p:cNvPr id="73" name="AM4ZXGPCA98T3N3CADHHR9SCAORM0YQCAOVNKXCCATC0PXZCAUFRI8FCANM3BU3CAMIQREZCAAA9YC1CA25GQK7CA11GXSKCA9AWWJRCA52YLNBCAZ30L35CA2X8RUQCAWYUKPECAJ4TYJR" descr="AM4ZXGPCA98T3N3CADHHR9SCAORM0YQCAOVNKXCCATC0PXZCAUFRI8FCANM3BU3CAMIQREZCAAA9YC1CA25GQK7CA11GXSKCA9AWWJRCA52YLNBCAZ30L35CA2X8RUQCAWYUKPECAJ4TYJR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04800" y="3733800"/>
            <a:ext cx="2849563" cy="2895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74" name="sophocles profile" descr="sophocles profile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24600" y="3505200"/>
            <a:ext cx="2362200" cy="3124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1" animBg="1" advAuto="0"/>
      <p:bldP spid="74" grpId="2" animBg="1" advAuto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reek Dramatic Structure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Greek Dramatic Structure</a:t>
            </a:r>
          </a:p>
        </p:txBody>
      </p:sp>
      <p:sp>
        <p:nvSpPr>
          <p:cNvPr id="102" name="THE EPISODES (SCENES): SCENE IN THE ACTION OF THE DRAMA... THE EPISODES ALTERNATE WITH THE STASIMONS (ODES).…"/>
          <p:cNvSpPr txBox="1">
            <a:spLocks noGrp="1"/>
          </p:cNvSpPr>
          <p:nvPr>
            <p:ph type="body" idx="4294967295"/>
          </p:nvPr>
        </p:nvSpPr>
        <p:spPr>
          <a:xfrm>
            <a:off x="457200" y="1371600"/>
            <a:ext cx="84582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  <a:defRPr sz="29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THE EPISODES (SCENES):</a:t>
            </a:r>
            <a:r>
              <a:rPr b="0"/>
              <a:t> SCENE IN THE </a:t>
            </a:r>
            <a:r>
              <a:rPr b="0">
                <a:solidFill>
                  <a:srgbClr val="FF0000"/>
                </a:solidFill>
              </a:rPr>
              <a:t>ACTION</a:t>
            </a:r>
            <a:r>
              <a:rPr b="0"/>
              <a:t> OF THE DRAMA... THE EPISODES ALTERNATE WITH THE STASIMONS (</a:t>
            </a:r>
            <a:r>
              <a:rPr b="0">
                <a:solidFill>
                  <a:srgbClr val="FF0000"/>
                </a:solidFill>
              </a:rPr>
              <a:t>ODES</a:t>
            </a:r>
            <a:r>
              <a:rPr b="0"/>
              <a:t>).</a:t>
            </a:r>
          </a:p>
          <a:p>
            <a:pPr>
              <a:buBlip>
                <a:blip r:embed="rId2"/>
              </a:buBlip>
              <a:defRPr sz="29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THE STASIMONS (ODES): </a:t>
            </a:r>
            <a:r>
              <a:rPr b="0"/>
              <a:t>A CHORAL PASSAGE, ALTERNATING WITH THE </a:t>
            </a:r>
            <a:r>
              <a:rPr b="0">
                <a:solidFill>
                  <a:srgbClr val="FF0000"/>
                </a:solidFill>
              </a:rPr>
              <a:t>EPISODES</a:t>
            </a:r>
            <a:r>
              <a:rPr b="0"/>
              <a:t> OF THE PLOT OF THE DRAMA.  AN ODE IS A TYPE OF </a:t>
            </a:r>
            <a:r>
              <a:rPr b="0">
                <a:solidFill>
                  <a:srgbClr val="FF0000"/>
                </a:solidFill>
              </a:rPr>
              <a:t>LYRIC POEM</a:t>
            </a:r>
            <a:r>
              <a:rPr b="0"/>
              <a:t>.  THE TRAGIC ODE CONSISTS OF </a:t>
            </a:r>
            <a:r>
              <a:rPr b="0">
                <a:solidFill>
                  <a:srgbClr val="FF0000"/>
                </a:solidFill>
              </a:rPr>
              <a:t>STROPHES </a:t>
            </a:r>
            <a:r>
              <a:rPr b="0"/>
              <a:t>(CHANTS) AND </a:t>
            </a:r>
            <a:r>
              <a:rPr b="0">
                <a:solidFill>
                  <a:srgbClr val="FF0000"/>
                </a:solidFill>
              </a:rPr>
              <a:t>ANTISTROPHES</a:t>
            </a:r>
            <a:r>
              <a:rPr b="0"/>
              <a:t> (RESPONSES) IN STANZAS OF THE POEMS.  THIRD PART OF THE ODE IS THE </a:t>
            </a:r>
            <a:r>
              <a:rPr b="0">
                <a:solidFill>
                  <a:srgbClr val="FF0000"/>
                </a:solidFill>
              </a:rPr>
              <a:t>EPODE</a:t>
            </a:r>
            <a:r>
              <a:rPr sz="3200" b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1" animBg="1" advAuto="0"/>
      <p:bldP spid="102" grpId="2" build="p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reek Dramatic Structure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Greek Dramatic Structure</a:t>
            </a:r>
          </a:p>
        </p:txBody>
      </p:sp>
      <p:sp>
        <p:nvSpPr>
          <p:cNvPr id="105" name="EXODUS: THE CONCLUDING SECTION OF THE TRAGEDY.  THE EXODUS ENDS WITH THE CHORUS SINGING THEIR FINAL LINES AS THEY EXIT."/>
          <p:cNvSpPr txBox="1">
            <a:spLocks noGrp="1"/>
          </p:cNvSpPr>
          <p:nvPr>
            <p:ph type="body" idx="4294967295"/>
          </p:nvPr>
        </p:nvSpPr>
        <p:spPr>
          <a:xfrm>
            <a:off x="228600" y="1600200"/>
            <a:ext cx="80772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EXODUS:</a:t>
            </a:r>
            <a:r>
              <a:rPr b="0"/>
              <a:t> THE CONCLUDING SECTION OF THE TRAGEDY.  THE EXODUS ENDS WITH </a:t>
            </a:r>
            <a:r>
              <a:rPr b="0">
                <a:solidFill>
                  <a:srgbClr val="FF0000"/>
                </a:solidFill>
              </a:rPr>
              <a:t>THE CHORUS SINGING</a:t>
            </a:r>
            <a:r>
              <a:rPr b="0"/>
              <a:t> THEIR FINAL LINES AS THEY EXIT.</a:t>
            </a:r>
          </a:p>
        </p:txBody>
      </p:sp>
      <p:pic>
        <p:nvPicPr>
          <p:cNvPr id="106" name="theater%20engraving" descr="theater%20engravi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29000" y="3124200"/>
            <a:ext cx="5486400" cy="35464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1" animBg="1" advAuto="0"/>
      <p:bldP spid="105" grpId="2" build="p" animBg="1" advAuto="0"/>
      <p:bldP spid="106" grpId="3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reek Dramatic Structure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Greek Dramatic Structure</a:t>
            </a:r>
          </a:p>
        </p:txBody>
      </p:sp>
      <p:sp>
        <p:nvSpPr>
          <p:cNvPr id="109" name="A CLASSIC GREEK TRAGEDY CONSISTS OF: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A CLASSIC GREEK TRAGEDY CONSISTS OF:</a:t>
            </a:r>
            <a:r>
              <a:rPr sz="2400"/>
              <a:t> 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PROLOGUE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PARADOS</a:t>
            </a: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SCENE 1 (EPISODE 1)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action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ODE 1 (STASIMON 1)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chorus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SCENE 2 (EPISODE 2)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action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ODE 2 (STASIMON 2)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chorus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SCENE 3 (EPISODE 3)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action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ODE 3 (STASIMON 3)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chorus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SCENE 4 (EPISODE 4)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action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ODE 4 (STASIMON 4) </a:t>
            </a:r>
            <a:r>
              <a:rPr b="0"/>
              <a:t>- </a:t>
            </a:r>
            <a:r>
              <a:rPr b="0">
                <a:solidFill>
                  <a:srgbClr val="FF0000"/>
                </a:solidFill>
              </a:rPr>
              <a:t>chorus</a:t>
            </a:r>
            <a:endParaRPr>
              <a:solidFill>
                <a:srgbClr val="FF0000"/>
              </a:solidFill>
            </a:endParaRPr>
          </a:p>
          <a:p>
            <a:pPr marL="742950" lvl="1" indent="-285750">
              <a:lnSpc>
                <a:spcPct val="90000"/>
              </a:lnSpc>
              <a:spcBef>
                <a:spcPts val="0"/>
              </a:spcBef>
              <a:defRPr sz="24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EXODUS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10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1" animBg="1" advAuto="0"/>
      <p:bldP spid="109" grpId="2" build="p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ommon in Greek Tragedy: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Common in Greek Tragedy:</a:t>
            </a:r>
          </a:p>
        </p:txBody>
      </p:sp>
      <p:sp>
        <p:nvSpPr>
          <p:cNvPr id="112" name="Dramatic irony: When the audience knows something that the characters don’t know…"/>
          <p:cNvSpPr txBox="1">
            <a:spLocks noGrp="1"/>
          </p:cNvSpPr>
          <p:nvPr>
            <p:ph type="body" idx="4294967295"/>
          </p:nvPr>
        </p:nvSpPr>
        <p:spPr>
          <a:xfrm>
            <a:off x="457200" y="1295400"/>
            <a:ext cx="8229600" cy="5334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Dramatic irony</a:t>
            </a:r>
            <a:r>
              <a:rPr b="0"/>
              <a:t>: When the </a:t>
            </a:r>
            <a:r>
              <a:rPr b="0">
                <a:solidFill>
                  <a:srgbClr val="FF0000"/>
                </a:solidFill>
              </a:rPr>
              <a:t>audience knows something that the characters don’t know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Fall of Hubris</a:t>
            </a:r>
            <a:r>
              <a:rPr b="0"/>
              <a:t>: Hubris is </a:t>
            </a:r>
            <a:r>
              <a:rPr b="0" u="sng">
                <a:solidFill>
                  <a:srgbClr val="FF0000"/>
                </a:solidFill>
              </a:rPr>
              <a:t>excessive</a:t>
            </a:r>
            <a:r>
              <a:rPr b="0">
                <a:solidFill>
                  <a:srgbClr val="FF0000"/>
                </a:solidFill>
              </a:rPr>
              <a:t> pride</a:t>
            </a:r>
            <a:r>
              <a:rPr b="0"/>
              <a:t>. Many tragedies deal with human pride leading to </a:t>
            </a:r>
            <a:r>
              <a:rPr b="0">
                <a:solidFill>
                  <a:srgbClr val="FF0000"/>
                </a:solidFill>
              </a:rPr>
              <a:t>arrogant behaviors that anger the gods</a:t>
            </a:r>
            <a:r>
              <a:rPr b="0"/>
              <a:t>. Thus, man must be </a:t>
            </a:r>
            <a:r>
              <a:rPr b="0">
                <a:solidFill>
                  <a:srgbClr val="FF0000"/>
                </a:solidFill>
              </a:rPr>
              <a:t>punished</a:t>
            </a:r>
            <a:r>
              <a:rPr b="0"/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2800"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Fate vs. Destiny</a:t>
            </a:r>
            <a:r>
              <a:rPr b="0"/>
              <a:t>: Many tragedies feature characters who try to escape </a:t>
            </a:r>
            <a:r>
              <a:rPr b="0">
                <a:solidFill>
                  <a:srgbClr val="FF0000"/>
                </a:solidFill>
              </a:rPr>
              <a:t>unfavorable prophecies</a:t>
            </a:r>
            <a:r>
              <a:rPr b="0"/>
              <a:t>. This is futile, however, as man does not often have the power or luck to change his/her </a:t>
            </a:r>
            <a:r>
              <a:rPr b="0">
                <a:solidFill>
                  <a:srgbClr val="FF0000"/>
                </a:solidFill>
              </a:rPr>
              <a:t>fate as determined by cosmic forces or gods/goddesses.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1" animBg="1" advAuto="0"/>
      <p:bldP spid="112" grpId="2" build="p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haracteristics of a Tragic Hero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Characteristics of a Tragic Hero</a:t>
            </a:r>
          </a:p>
        </p:txBody>
      </p:sp>
      <p:sp>
        <p:nvSpPr>
          <p:cNvPr id="115" name="Must have a fall from greatness (either power, wealth, or social standing)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Must have a </a:t>
            </a:r>
            <a:r>
              <a:rPr>
                <a:solidFill>
                  <a:srgbClr val="FF0000"/>
                </a:solidFill>
              </a:rPr>
              <a:t>fall from greatness</a:t>
            </a:r>
            <a:r>
              <a:t> (either power, wealth, or social standing)</a:t>
            </a:r>
          </a:p>
          <a:p>
            <a:pPr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Must be an extraordinary person, yet have a </a:t>
            </a:r>
            <a:r>
              <a:rPr>
                <a:solidFill>
                  <a:srgbClr val="FF0000"/>
                </a:solidFill>
              </a:rPr>
              <a:t>tragic flaw</a:t>
            </a:r>
          </a:p>
          <a:p>
            <a:pPr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Tragic flaw: often a </a:t>
            </a:r>
            <a:r>
              <a:rPr>
                <a:solidFill>
                  <a:srgbClr val="FF0000"/>
                </a:solidFill>
              </a:rPr>
              <a:t>positive character trait</a:t>
            </a:r>
            <a:r>
              <a:t> that, when </a:t>
            </a:r>
            <a:r>
              <a:rPr>
                <a:solidFill>
                  <a:srgbClr val="FF0000"/>
                </a:solidFill>
              </a:rPr>
              <a:t>taken to the extreme</a:t>
            </a:r>
            <a:r>
              <a:t>, causes tragedy</a:t>
            </a:r>
          </a:p>
          <a:p>
            <a:pPr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Must experience a </a:t>
            </a:r>
            <a:r>
              <a:rPr>
                <a:solidFill>
                  <a:srgbClr val="FF0000"/>
                </a:solidFill>
              </a:rPr>
              <a:t>moment of realization</a:t>
            </a:r>
            <a:r>
              <a:t> that he/she has erred</a:t>
            </a:r>
          </a:p>
          <a:p>
            <a:pPr>
              <a:spcBef>
                <a:spcPts val="600"/>
              </a:spcBef>
              <a:buBlip>
                <a:blip r:embed="rId2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Must </a:t>
            </a:r>
            <a:r>
              <a:rPr>
                <a:solidFill>
                  <a:srgbClr val="FF0000"/>
                </a:solidFill>
              </a:rPr>
              <a:t>suffer greatly</a:t>
            </a:r>
            <a:r>
              <a:t> due to his/her actions or flaw (often, but not always, this means death)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" grpId="1" animBg="1" advAuto="0"/>
      <p:bldP spid="115" grpId="2" build="p" animBg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ophocles and Greek Drama"/>
          <p:cNvSpPr txBox="1">
            <a:spLocks noGrp="1"/>
          </p:cNvSpPr>
          <p:nvPr>
            <p:ph type="title" idx="4294967295"/>
          </p:nvPr>
        </p:nvSpPr>
        <p:spPr>
          <a:xfrm>
            <a:off x="152400" y="277812"/>
            <a:ext cx="88392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Sophocles and Greek Drama</a:t>
            </a:r>
          </a:p>
        </p:txBody>
      </p:sp>
      <p:sp>
        <p:nvSpPr>
          <p:cNvPr id="77" name="How was Greek drama born?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How was Greek drama born?</a:t>
            </a:r>
            <a:br/>
            <a:r>
              <a:t/>
            </a:r>
            <a:br/>
            <a:endParaRPr/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It developed from ancient rituals honoring Dionysus (The god of Wine and Fertility). The celebrations became a yearly occurrence held in Athens. 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Stage performances/contests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1" animBg="1" advAuto="0"/>
      <p:bldP spid="77" grpId="2" build="p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ophocles and Greek Drama"/>
          <p:cNvSpPr txBox="1">
            <a:spLocks noGrp="1"/>
          </p:cNvSpPr>
          <p:nvPr>
            <p:ph type="title" idx="4294967295"/>
          </p:nvPr>
        </p:nvSpPr>
        <p:spPr>
          <a:xfrm>
            <a:off x="228600" y="277812"/>
            <a:ext cx="86868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Sophocles and Greek Drama</a:t>
            </a:r>
          </a:p>
        </p:txBody>
      </p:sp>
      <p:sp>
        <p:nvSpPr>
          <p:cNvPr id="80" name="Describe the theater of Dionysus.…"/>
          <p:cNvSpPr txBox="1"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7338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Describe the theater of Dionysus.</a:t>
            </a:r>
          </a:p>
          <a:p>
            <a:pPr marL="1143000" lvl="2" indent="-228600">
              <a:lnSpc>
                <a:spcPct val="80000"/>
              </a:lnSpc>
              <a:spcBef>
                <a:spcPts val="0"/>
              </a:spcBef>
              <a:buBlip>
                <a:blip r:embed="rId3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Semicircle</a:t>
            </a:r>
          </a:p>
          <a:p>
            <a:pPr marL="1143000" lvl="2" indent="-228600">
              <a:lnSpc>
                <a:spcPct val="80000"/>
              </a:lnSpc>
              <a:spcBef>
                <a:spcPts val="0"/>
              </a:spcBef>
              <a:buBlip>
                <a:blip r:embed="rId3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Seats carved out of stone on a hillside</a:t>
            </a:r>
          </a:p>
          <a:p>
            <a:pPr marL="1143000" lvl="2" indent="-228600">
              <a:lnSpc>
                <a:spcPct val="80000"/>
              </a:lnSpc>
              <a:spcBef>
                <a:spcPts val="0"/>
              </a:spcBef>
              <a:buBlip>
                <a:blip r:embed="rId3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15,000-16,000 spectators</a:t>
            </a:r>
          </a:p>
          <a:p>
            <a:pPr marL="1143000" lvl="2" indent="-228600">
              <a:lnSpc>
                <a:spcPct val="80000"/>
              </a:lnSpc>
              <a:spcBef>
                <a:spcPts val="0"/>
              </a:spcBef>
              <a:buBlip>
                <a:blip r:embed="rId3"/>
              </a:buBlip>
              <a:defRPr sz="28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Political in nature	</a:t>
            </a:r>
            <a:r>
              <a:rPr sz="1600"/>
              <a:t>		</a:t>
            </a:r>
          </a:p>
        </p:txBody>
      </p:sp>
      <p:pic>
        <p:nvPicPr>
          <p:cNvPr id="81" name="theaterdiagram" descr="theaterdiagram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19600" y="2057400"/>
            <a:ext cx="4370388" cy="38147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1" animBg="1" advAuto="0"/>
      <p:bldP spid="80" grpId="2" build="p" animBg="1" advAuto="0"/>
      <p:bldP spid="81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ophocles and Greek Drama"/>
          <p:cNvSpPr txBox="1">
            <a:spLocks noGrp="1"/>
          </p:cNvSpPr>
          <p:nvPr>
            <p:ph type="title" idx="4294967295"/>
          </p:nvPr>
        </p:nvSpPr>
        <p:spPr>
          <a:xfrm>
            <a:off x="228599" y="277812"/>
            <a:ext cx="8763002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Sophocles and Greek Drama</a:t>
            </a:r>
          </a:p>
        </p:txBody>
      </p:sp>
      <p:sp>
        <p:nvSpPr>
          <p:cNvPr id="84" name="Sophocles surprised Athenians by: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Sophocles surprised Athenians by: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Winning first prize for tragedy at the festival of Dionysus, beating Aeschylus.</a:t>
            </a:r>
          </a:p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Who was Aeschylus?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The leading playwright of the time (think Steven Speilberg)</a:t>
            </a:r>
          </a:p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How many tragedies did Sophocles write?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He wrote more than 120 tragedies… only 7 still survive today.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1" animBg="1" advAuto="0"/>
      <p:bldP spid="84" grpId="2" build="p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ophocles and Greek Drama"/>
          <p:cNvSpPr txBox="1">
            <a:spLocks noGrp="1"/>
          </p:cNvSpPr>
          <p:nvPr>
            <p:ph type="title" idx="4294967295"/>
          </p:nvPr>
        </p:nvSpPr>
        <p:spPr>
          <a:xfrm>
            <a:off x="228599" y="277812"/>
            <a:ext cx="8763002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Sophocles and Greek Drama</a:t>
            </a:r>
          </a:p>
        </p:txBody>
      </p:sp>
      <p:sp>
        <p:nvSpPr>
          <p:cNvPr id="87" name="What was Sophocles concerned about?…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What was Sophocles concerned about?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He was concerned with the individual’s need to find his/her place in the world within the existing moral/cosmic order.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Moral lessons against too much pride and religious indifference.</a:t>
            </a:r>
          </a:p>
          <a:p>
            <a:pPr>
              <a:buBlip>
                <a:blip r:embed="rId2"/>
              </a:buBlip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What did Sophocles add to Greek drama?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A third actor (originally two- used masks)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Painted sets</a:t>
            </a:r>
          </a:p>
          <a:p>
            <a:pPr marL="1143000" lvl="2" indent="-228600">
              <a:spcBef>
                <a:spcPts val="0"/>
              </a:spcBef>
              <a:buBlip>
                <a:blip r:embed="rId3"/>
              </a:buBlip>
              <a:defRPr sz="2400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Larger chorus (from 12 to 15 members)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1" animBg="1" advAuto="0"/>
      <p:bldP spid="87" grpId="2" build="p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reek Chor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Greek Chorus</a:t>
            </a:r>
          </a:p>
        </p:txBody>
      </p:sp>
      <p:sp>
        <p:nvSpPr>
          <p:cNvPr id="90" name="Greek Tragedy was almost wholly lyrical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22325" indent="-322325" defTabSz="859536">
              <a:buBlip>
                <a:blip r:embed="rId2"/>
              </a:buBlip>
              <a:defRPr sz="3008"/>
            </a:pPr>
            <a:r>
              <a:t>Greek Tragedy was almost wholly lyrical</a:t>
            </a:r>
          </a:p>
          <a:p>
            <a:pPr marL="322325" indent="-322325" defTabSz="859536">
              <a:buBlip>
                <a:blip r:embed="rId2"/>
              </a:buBlip>
              <a:defRPr sz="3008"/>
            </a:pPr>
            <a:r>
              <a:t>Made up of background characters (Bystanders)</a:t>
            </a:r>
          </a:p>
          <a:p>
            <a:pPr marL="1181861" lvl="2" indent="-322325" defTabSz="859536">
              <a:buBlip>
                <a:blip r:embed="rId2"/>
              </a:buBlip>
              <a:defRPr sz="3008"/>
            </a:pPr>
            <a:r>
              <a:t>Town Elders</a:t>
            </a:r>
          </a:p>
          <a:p>
            <a:pPr marL="1181861" lvl="2" indent="-322325" defTabSz="859536">
              <a:buBlip>
                <a:blip r:embed="rId2"/>
              </a:buBlip>
              <a:defRPr sz="3008"/>
            </a:pPr>
            <a:r>
              <a:t>Young Maidens</a:t>
            </a:r>
          </a:p>
          <a:p>
            <a:pPr marL="1181861" lvl="2" indent="-322325" defTabSz="859536">
              <a:buBlip>
                <a:blip r:embed="rId2"/>
              </a:buBlip>
              <a:defRPr sz="3008"/>
            </a:pPr>
            <a:r>
              <a:t>Captives of War</a:t>
            </a:r>
          </a:p>
          <a:p>
            <a:pPr marL="2041398" lvl="4" indent="-322325" defTabSz="859536">
              <a:buBlip>
                <a:blip r:embed="rId2"/>
              </a:buBlip>
              <a:defRPr sz="3008"/>
            </a:pPr>
            <a:r>
              <a:t>Asked questions, commented on actions, offered approval or criticism, gave advice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reek Choru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Greek Chorus</a:t>
            </a:r>
          </a:p>
        </p:txBody>
      </p:sp>
      <p:sp>
        <p:nvSpPr>
          <p:cNvPr id="93" name="Purpose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Blip>
                <a:blip r:embed="rId2"/>
              </a:buBlip>
            </a:pPr>
            <a:r>
              <a:t>Purpose: </a:t>
            </a:r>
          </a:p>
          <a:p>
            <a:pPr marL="800100" lvl="1" indent="-342900">
              <a:buSzPct val="90000"/>
              <a:buBlip>
                <a:blip r:embed="rId2"/>
              </a:buBlip>
            </a:pPr>
            <a:r>
              <a:t>Set the mood</a:t>
            </a:r>
          </a:p>
          <a:p>
            <a:pPr marL="800100" lvl="1" indent="-342900">
              <a:buSzPct val="90000"/>
              <a:buBlip>
                <a:blip r:embed="rId2"/>
              </a:buBlip>
            </a:pPr>
            <a:r>
              <a:t>Add beauty</a:t>
            </a:r>
          </a:p>
          <a:p>
            <a:pPr marL="800100" lvl="1" indent="-342900">
              <a:buSzPct val="90000"/>
              <a:buBlip>
                <a:blip r:embed="rId2"/>
              </a:buBlip>
            </a:pPr>
            <a:r>
              <a:t>Provide background information</a:t>
            </a:r>
          </a:p>
          <a:p>
            <a:pPr marL="800100" lvl="1" indent="-342900">
              <a:buSzPct val="90000"/>
              <a:buBlip>
                <a:blip r:embed="rId2"/>
              </a:buBlip>
            </a:pPr>
            <a:r>
              <a:t>Divide the action into episodes</a:t>
            </a:r>
          </a:p>
          <a:p>
            <a:pPr marL="800100" lvl="1" indent="-342900">
              <a:buSzPct val="90000"/>
              <a:buBlip>
                <a:blip r:embed="rId2"/>
              </a:buBlip>
            </a:pPr>
            <a:r>
              <a:t>Reflect on events and themes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reek Theatre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Greek Theatre</a:t>
            </a:r>
          </a:p>
        </p:txBody>
      </p:sp>
      <p:pic>
        <p:nvPicPr>
          <p:cNvPr id="96" name="greek_fromtopoflawn_2" descr="greek_fromtopoflawn_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1447800"/>
            <a:ext cx="8153400" cy="5033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1" animBg="1" advAuto="0"/>
      <p:bldP spid="96" grpId="2" animBg="1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reek Dramatic Structure"/>
          <p:cNvSpPr txBox="1">
            <a:spLocks noGrp="1"/>
          </p:cNvSpPr>
          <p:nvPr>
            <p:ph type="title" idx="4294967295"/>
          </p:nvPr>
        </p:nvSpPr>
        <p:spPr>
          <a:xfrm>
            <a:off x="457200" y="277812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effectLst>
                  <a:outerShdw blurRad="12700" dist="25400" dir="2700000" rotWithShape="0">
                    <a:srgbClr val="000000"/>
                  </a:outerShdw>
                </a:effectLst>
              </a:defRPr>
            </a:lvl1pPr>
          </a:lstStyle>
          <a:p>
            <a:r>
              <a:t>Greek Dramatic Structure</a:t>
            </a:r>
          </a:p>
        </p:txBody>
      </p:sp>
      <p:sp>
        <p:nvSpPr>
          <p:cNvPr id="99" name="THE PROLOGUE (PROLOGOS): THE OPENING PORTION OF THE PLAY, WHICH SETS THE SCENE AND CONTAINS THE EXPOSITION OR BASIC SITUATION.…"/>
          <p:cNvSpPr txBox="1">
            <a:spLocks noGrp="1"/>
          </p:cNvSpPr>
          <p:nvPr>
            <p:ph type="body" idx="4294967295"/>
          </p:nvPr>
        </p:nvSpPr>
        <p:spPr>
          <a:xfrm>
            <a:off x="457200" y="1447800"/>
            <a:ext cx="8229600" cy="5029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2"/>
              </a:buBlip>
              <a:defRPr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THE PROLOGUE (PROLOGOS):</a:t>
            </a:r>
            <a:r>
              <a:rPr b="0"/>
              <a:t> THE </a:t>
            </a:r>
            <a:r>
              <a:rPr b="0">
                <a:solidFill>
                  <a:srgbClr val="FF0000"/>
                </a:solidFill>
              </a:rPr>
              <a:t>OPENING PORTION</a:t>
            </a:r>
            <a:r>
              <a:rPr b="0"/>
              <a:t> OF THE PLAY, WHICH SETS THE SCENE AND CONTAINS THE </a:t>
            </a:r>
            <a:r>
              <a:rPr b="0">
                <a:solidFill>
                  <a:srgbClr val="FF0000"/>
                </a:solidFill>
              </a:rPr>
              <a:t>EXPOSITION OR BASIC SITUATION.</a:t>
            </a:r>
            <a:endParaRPr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Blip>
                <a:blip r:embed="rId2"/>
              </a:buBlip>
              <a:defRPr b="1">
                <a:effectLst>
                  <a:outerShdw blurRad="12700" dist="25400" dir="2700000" rotWithShape="0">
                    <a:srgbClr val="000000"/>
                  </a:outerShdw>
                </a:effectLst>
              </a:defRPr>
            </a:pPr>
            <a:r>
              <a:t>THE PARADOS: </a:t>
            </a:r>
            <a:r>
              <a:rPr b="0"/>
              <a:t>THE </a:t>
            </a:r>
            <a:r>
              <a:rPr b="0">
                <a:solidFill>
                  <a:srgbClr val="FF0000"/>
                </a:solidFill>
              </a:rPr>
              <a:t>ENTRANCE SONG</a:t>
            </a:r>
            <a:r>
              <a:rPr b="0"/>
              <a:t> OF THE CHORUS.  THE PARADOS IS NAMED AFTER THE BROAD AISLE ON EITHER SIDE OF THE THEATER, WHERE THE CHORUS </a:t>
            </a:r>
            <a:r>
              <a:rPr b="0">
                <a:solidFill>
                  <a:srgbClr val="FF0000"/>
                </a:solidFill>
              </a:rPr>
              <a:t>ENTERED OR EXITED.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1" animBg="1" advAuto="0"/>
      <p:bldP spid="99" grpId="2" build="p" animBg="1" advAuto="0"/>
    </p:bldLst>
  </p:timing>
</p:sld>
</file>

<file path=ppt/theme/theme1.xml><?xml version="1.0" encoding="utf-8"?>
<a:theme xmlns:a="http://schemas.openxmlformats.org/drawingml/2006/main" name="Beam">
  <a:themeElements>
    <a:clrScheme name="Beam">
      <a:dk1>
        <a:srgbClr val="999999"/>
      </a:dk1>
      <a:lt1>
        <a:srgbClr val="000099"/>
      </a:lt1>
      <a:dk2>
        <a:srgbClr val="A7A7A7"/>
      </a:dk2>
      <a:lt2>
        <a:srgbClr val="535353"/>
      </a:lt2>
      <a:accent1>
        <a:srgbClr val="3366FF"/>
      </a:accent1>
      <a:accent2>
        <a:srgbClr val="7B46D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am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am">
  <a:themeElements>
    <a:clrScheme name="Bea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66FF"/>
      </a:accent1>
      <a:accent2>
        <a:srgbClr val="7B46D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am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Bea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643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Helvetica Neue</vt:lpstr>
      <vt:lpstr>Beam</vt:lpstr>
      <vt:lpstr>Background on Greek Drama and Antigone by Sophocles</vt:lpstr>
      <vt:lpstr>Sophocles and Greek Drama</vt:lpstr>
      <vt:lpstr>Sophocles and Greek Drama</vt:lpstr>
      <vt:lpstr>Sophocles and Greek Drama</vt:lpstr>
      <vt:lpstr>Sophocles and Greek Drama</vt:lpstr>
      <vt:lpstr>Greek Chorus</vt:lpstr>
      <vt:lpstr>Greek Chorus</vt:lpstr>
      <vt:lpstr>Greek Theatre</vt:lpstr>
      <vt:lpstr>Greek Dramatic Structure</vt:lpstr>
      <vt:lpstr>Greek Dramatic Structure</vt:lpstr>
      <vt:lpstr>Greek Dramatic Structure</vt:lpstr>
      <vt:lpstr>Greek Dramatic Structure</vt:lpstr>
      <vt:lpstr>Common in Greek Tragedy:</vt:lpstr>
      <vt:lpstr>Characteristics of a Tragic Hero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on Greek Drama and Antigone by Sophocles</dc:title>
  <dc:creator>Duffy, Gina</dc:creator>
  <cp:lastModifiedBy>Duffy, Gina</cp:lastModifiedBy>
  <cp:revision>2</cp:revision>
  <dcterms:modified xsi:type="dcterms:W3CDTF">2018-09-24T12:32:02Z</dcterms:modified>
</cp:coreProperties>
</file>